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Avenir" panose="02000503020000020003" pitchFamily="2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boto Mono Medium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589tFpklGPonFGPyLCOFSuawZ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4"/>
    <p:restoredTop sz="94672"/>
  </p:normalViewPr>
  <p:slideViewPr>
    <p:cSldViewPr snapToGrid="0" snapToObjects="1">
      <p:cViewPr varScale="1">
        <p:scale>
          <a:sx n="168" d="100"/>
          <a:sy n="168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  <a:defRPr sz="4000" b="0" i="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1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8.xml"/><Relationship Id="rId3" Type="http://schemas.openxmlformats.org/officeDocument/2006/relationships/slide" Target="slide13.xml"/><Relationship Id="rId7" Type="http://schemas.openxmlformats.org/officeDocument/2006/relationships/slide" Target="slide15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17.xml"/><Relationship Id="rId5" Type="http://schemas.openxmlformats.org/officeDocument/2006/relationships/slide" Target="slide14.xml"/><Relationship Id="rId15" Type="http://schemas.openxmlformats.org/officeDocument/2006/relationships/slide" Target="slide10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slide" Target="slide16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database/121/TGSQL/tgsql_cursor.htm#TGSQL84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slide" Target="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qlite3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5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slide" Target="slide21.xml"/><Relationship Id="rId5" Type="http://schemas.openxmlformats.org/officeDocument/2006/relationships/slide" Target="slide4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slide" Target="slide10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pandas-docs/stable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downloa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qlite.org/docs.html" TargetMode="External"/><Relationship Id="rId4" Type="http://schemas.openxmlformats.org/officeDocument/2006/relationships/hyperlink" Target="https://www.sqlite.org/2022/sqlite-dll-win64-x64-3380100.zi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ooley/DBCourse/blob/master/sampledb2.sq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329766" y="1146412"/>
            <a:ext cx="9014348" cy="240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Python with SQL working </a:t>
            </a:r>
            <a:endParaRPr sz="4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with Ipython-SQL </a:t>
            </a:r>
            <a:endParaRPr sz="4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in Jupyter Lab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rgbClr val="157359"/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0">
                <a:srgbClr val="1D9A78">
                  <a:alpha val="20784"/>
                </a:srgbClr>
              </a:gs>
              <a:gs pos="4000">
                <a:srgbClr val="1D9A78">
                  <a:alpha val="20784"/>
                </a:srgbClr>
              </a:gs>
              <a:gs pos="83000">
                <a:srgbClr val="0E4D3B">
                  <a:alpha val="60784"/>
                </a:srgbClr>
              </a:gs>
              <a:gs pos="100000">
                <a:srgbClr val="0E4D3B">
                  <a:alpha val="60784"/>
                </a:srgbClr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0">
                <a:srgbClr val="0E4D3B">
                  <a:alpha val="0"/>
                </a:srgbClr>
              </a:gs>
              <a:gs pos="32000">
                <a:srgbClr val="0E4D3B">
                  <a:alpha val="0"/>
                </a:srgbClr>
              </a:gs>
              <a:gs pos="100000">
                <a:srgbClr val="1D9A78">
                  <a:alpha val="54901"/>
                </a:srgbClr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0">
                <a:srgbClr val="0E4D3B">
                  <a:alpha val="0"/>
                </a:srgbClr>
              </a:gs>
              <a:gs pos="32000">
                <a:srgbClr val="0E4D3B">
                  <a:alpha val="0"/>
                </a:srgbClr>
              </a:gs>
              <a:gs pos="100000">
                <a:srgbClr val="000000">
                  <a:alpha val="44705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329765" y="4892722"/>
            <a:ext cx="6387155" cy="107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Kyuwoong Lee, Ph. 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Las Positas College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584200" y="-1092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ipython-SQL</a:t>
            </a:r>
            <a:endParaRPr/>
          </a:p>
        </p:txBody>
      </p:sp>
      <p:pic>
        <p:nvPicPr>
          <p:cNvPr id="224" name="Google Shape;224;p1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954" y="2623337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10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6250" y="2564018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10"/>
          <p:cNvSpPr txBox="1"/>
          <p:nvPr/>
        </p:nvSpPr>
        <p:spPr>
          <a:xfrm>
            <a:off x="1227308" y="2144028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Introduction</a:t>
            </a:r>
            <a:endParaRPr/>
          </a:p>
        </p:txBody>
      </p:sp>
      <p:sp>
        <p:nvSpPr>
          <p:cNvPr id="227" name="Google Shape;227;p10"/>
          <p:cNvSpPr txBox="1"/>
          <p:nvPr/>
        </p:nvSpPr>
        <p:spPr>
          <a:xfrm>
            <a:off x="4939629" y="2081041"/>
            <a:ext cx="15632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How to Use</a:t>
            </a:r>
            <a:endParaRPr/>
          </a:p>
        </p:txBody>
      </p:sp>
      <p:pic>
        <p:nvPicPr>
          <p:cNvPr id="228" name="Google Shape;228;p10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06546" y="2564018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10"/>
          <p:cNvSpPr txBox="1"/>
          <p:nvPr/>
        </p:nvSpPr>
        <p:spPr>
          <a:xfrm>
            <a:off x="8106155" y="2054242"/>
            <a:ext cx="23903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Cursor Execution</a:t>
            </a:r>
            <a:endParaRPr/>
          </a:p>
        </p:txBody>
      </p:sp>
      <p:pic>
        <p:nvPicPr>
          <p:cNvPr id="9" name="Google Shape;390;p22" descr="Gray undo 5 icon - Free gray undo icons">
            <a:hlinkClick r:id="rId9" action="ppaction://hlinksldjump"/>
            <a:extLst>
              <a:ext uri="{FF2B5EF4-FFF2-40B4-BE49-F238E27FC236}">
                <a16:creationId xmlns:a16="http://schemas.microsoft.com/office/drawing/2014/main" id="{880DCBF6-EF5E-DA4C-BC33-DEF072A9D94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Mono Medium"/>
              <a:buNone/>
            </a:pPr>
            <a:r>
              <a:rPr lang="en-US" sz="5200"/>
              <a:t>Introduction to Ipython-SQL</a:t>
            </a:r>
            <a:endParaRPr/>
          </a:p>
        </p:txBody>
      </p:sp>
      <p:pic>
        <p:nvPicPr>
          <p:cNvPr id="236" name="Google Shape;236;p11" descr="Gray undo 5 icon - Free gray undo icons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1"/>
          <p:cNvGrpSpPr/>
          <p:nvPr/>
        </p:nvGrpSpPr>
        <p:grpSpPr>
          <a:xfrm>
            <a:off x="838200" y="1839536"/>
            <a:ext cx="10515600" cy="4331071"/>
            <a:chOff x="0" y="10736"/>
            <a:chExt cx="10515600" cy="4331071"/>
          </a:xfrm>
        </p:grpSpPr>
        <p:sp>
          <p:nvSpPr>
            <p:cNvPr id="238" name="Google Shape;238;p11"/>
            <p:cNvSpPr/>
            <p:nvPr/>
          </p:nvSpPr>
          <p:spPr>
            <a:xfrm>
              <a:off x="0" y="276416"/>
              <a:ext cx="10515600" cy="7654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88C14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 txBox="1"/>
            <p:nvPr/>
          </p:nvSpPr>
          <p:spPr>
            <a:xfrm>
              <a:off x="0" y="276416"/>
              <a:ext cx="10515600" cy="76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374900" rIns="8161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the Jupyter Lab allowing you to connect the database </a:t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525780" y="10736"/>
              <a:ext cx="7360920" cy="531360"/>
            </a:xfrm>
            <a:prstGeom prst="roundRect">
              <a:avLst>
                <a:gd name="adj" fmla="val 16667"/>
              </a:avLst>
            </a:prstGeom>
            <a:solidFill>
              <a:srgbClr val="88C14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1"/>
            <p:cNvSpPr txBox="1"/>
            <p:nvPr/>
          </p:nvSpPr>
          <p:spPr>
            <a:xfrm>
              <a:off x="551719" y="36675"/>
              <a:ext cx="730904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Introduces %sql or %%sql magic </a:t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0" y="1404746"/>
              <a:ext cx="10515600" cy="7654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3FC44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 txBox="1"/>
            <p:nvPr/>
          </p:nvSpPr>
          <p:spPr>
            <a:xfrm>
              <a:off x="0" y="1404746"/>
              <a:ext cx="10515600" cy="76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374900" rIns="8161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within Ipython and Ipython notebook</a:t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525780" y="1139066"/>
              <a:ext cx="7360920" cy="531360"/>
            </a:xfrm>
            <a:prstGeom prst="roundRect">
              <a:avLst>
                <a:gd name="adj" fmla="val 16667"/>
              </a:avLst>
            </a:prstGeom>
            <a:solidFill>
              <a:srgbClr val="3FC44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 txBox="1"/>
            <p:nvPr/>
          </p:nvSpPr>
          <p:spPr>
            <a:xfrm>
              <a:off x="551719" y="1165005"/>
              <a:ext cx="730904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then issue the SQL commands directly</a:t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0" y="2533076"/>
              <a:ext cx="10515600" cy="7229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3AC8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 txBox="1"/>
            <p:nvPr/>
          </p:nvSpPr>
          <p:spPr>
            <a:xfrm>
              <a:off x="0" y="2533076"/>
              <a:ext cx="10515600" cy="722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374900" rIns="8161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pip install ipython-sql</a:t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525780" y="2267396"/>
              <a:ext cx="7360920" cy="531360"/>
            </a:xfrm>
            <a:prstGeom prst="roundRect">
              <a:avLst>
                <a:gd name="adj" fmla="val 16667"/>
              </a:avLst>
            </a:prstGeom>
            <a:solidFill>
              <a:srgbClr val="3AC89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 txBox="1"/>
            <p:nvPr/>
          </p:nvSpPr>
          <p:spPr>
            <a:xfrm>
              <a:off x="551719" y="2293335"/>
              <a:ext cx="730904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Install ipython-sql library first</a:t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0" y="3618882"/>
              <a:ext cx="10515600" cy="7229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35AD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 txBox="1"/>
            <p:nvPr/>
          </p:nvSpPr>
          <p:spPr>
            <a:xfrm>
              <a:off x="0" y="3618882"/>
              <a:ext cx="10515600" cy="722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374900" rIns="8161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highlight>
                    <a:srgbClr val="FFFF00"/>
                  </a:highlight>
                  <a:latin typeface="Courier"/>
                  <a:ea typeface="Courier"/>
                  <a:cs typeface="Courier"/>
                  <a:sym typeface="Courier"/>
                </a:rPr>
                <a:t>conda install -c conda-forge ipython-sql</a:t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525780" y="3353202"/>
              <a:ext cx="7360920" cy="531360"/>
            </a:xfrm>
            <a:prstGeom prst="roundRect">
              <a:avLst>
                <a:gd name="adj" fmla="val 16667"/>
              </a:avLst>
            </a:prstGeom>
            <a:solidFill>
              <a:srgbClr val="35ADC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 txBox="1"/>
            <p:nvPr/>
          </p:nvSpPr>
          <p:spPr>
            <a:xfrm>
              <a:off x="551719" y="3379141"/>
              <a:ext cx="730904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Anaconda user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How to use the Ipython-sql</a:t>
            </a:r>
            <a:endParaRPr/>
          </a:p>
        </p:txBody>
      </p:sp>
      <p:pic>
        <p:nvPicPr>
          <p:cNvPr id="259" name="Google Shape;259;p1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550" y="2356751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12"/>
          <p:cNvSpPr txBox="1"/>
          <p:nvPr/>
        </p:nvSpPr>
        <p:spPr>
          <a:xfrm>
            <a:off x="1197793" y="1914910"/>
            <a:ext cx="1976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Connection DB</a:t>
            </a:r>
            <a:endParaRPr/>
          </a:p>
        </p:txBody>
      </p:sp>
      <p:pic>
        <p:nvPicPr>
          <p:cNvPr id="261" name="Google Shape;261;p12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4960" y="2378433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12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00269" y="2356751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12"/>
          <p:cNvSpPr txBox="1"/>
          <p:nvPr/>
        </p:nvSpPr>
        <p:spPr>
          <a:xfrm>
            <a:off x="4199049" y="1914910"/>
            <a:ext cx="29418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Basic SQL Statements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8036500" y="1914910"/>
            <a:ext cx="32175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Assignment SQL Results</a:t>
            </a:r>
            <a:endParaRPr/>
          </a:p>
        </p:txBody>
      </p:sp>
      <p:pic>
        <p:nvPicPr>
          <p:cNvPr id="265" name="Google Shape;265;p1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17197" y="4487465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12">
            <a:hlinkClick r:id="rId11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24960" y="4407410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12">
            <a:hlinkClick r:id="rId13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00268" y="4407409"/>
            <a:ext cx="2290007" cy="128812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p12"/>
          <p:cNvSpPr txBox="1"/>
          <p:nvPr/>
        </p:nvSpPr>
        <p:spPr>
          <a:xfrm>
            <a:off x="1373788" y="3948396"/>
            <a:ext cx="1976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Bind Variable</a:t>
            </a:r>
            <a:endParaRPr/>
          </a:p>
        </p:txBody>
      </p:sp>
      <p:sp>
        <p:nvSpPr>
          <p:cNvPr id="269" name="Google Shape;269;p12"/>
          <p:cNvSpPr txBox="1"/>
          <p:nvPr/>
        </p:nvSpPr>
        <p:spPr>
          <a:xfrm>
            <a:off x="5026197" y="3948396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Graphing</a:t>
            </a:r>
            <a:endParaRPr/>
          </a:p>
        </p:txBody>
      </p:sp>
      <p:sp>
        <p:nvSpPr>
          <p:cNvPr id="270" name="Google Shape;270;p12"/>
          <p:cNvSpPr txBox="1"/>
          <p:nvPr/>
        </p:nvSpPr>
        <p:spPr>
          <a:xfrm>
            <a:off x="9128115" y="3948396"/>
            <a:ext cx="1149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Dumping</a:t>
            </a:r>
            <a:endParaRPr/>
          </a:p>
        </p:txBody>
      </p:sp>
      <p:pic>
        <p:nvPicPr>
          <p:cNvPr id="17" name="Google Shape;236;p11" descr="Gray undo 5 icon - Free gray undo icons">
            <a:hlinkClick r:id="rId15" action="ppaction://hlinksldjump"/>
            <a:extLst>
              <a:ext uri="{FF2B5EF4-FFF2-40B4-BE49-F238E27FC236}">
                <a16:creationId xmlns:a16="http://schemas.microsoft.com/office/drawing/2014/main" id="{30FC2B6D-65EF-8F40-AA0F-A02E4ED01AF5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Load Extension and Connect to DB</a:t>
            </a:r>
            <a:endParaRPr/>
          </a:p>
        </p:txBody>
      </p:sp>
      <p:grpSp>
        <p:nvGrpSpPr>
          <p:cNvPr id="278" name="Google Shape;278;p13"/>
          <p:cNvGrpSpPr/>
          <p:nvPr/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79" name="Google Shape;279;p13"/>
            <p:cNvSpPr/>
            <p:nvPr/>
          </p:nvSpPr>
          <p:spPr>
            <a:xfrm>
              <a:off x="0" y="0"/>
              <a:ext cx="885825" cy="685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0" y="0"/>
              <a:ext cx="885825" cy="685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4D3B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6015897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Load the extension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Connect the database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connection strings are SQLAlchemy standard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Example connection strings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To connect your sample database in SQLite</a:t>
            </a:r>
            <a:endParaRPr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338" y="1153107"/>
            <a:ext cx="3894254" cy="66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3338" y="3127196"/>
            <a:ext cx="3894254" cy="60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3338" y="4911439"/>
            <a:ext cx="3894254" cy="92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3" descr="Gray response icon - Free gray forum icons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Run SQL Statements in ipython-sql </a:t>
            </a:r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body" idx="1"/>
          </p:nvPr>
        </p:nvSpPr>
        <p:spPr>
          <a:xfrm>
            <a:off x="693903" y="1825625"/>
            <a:ext cx="35159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Run SQL Select statement</a:t>
            </a:r>
            <a:endParaRPr/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364" y="2493622"/>
            <a:ext cx="2622191" cy="205566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4466189" y="1825625"/>
            <a:ext cx="35159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Result</a:t>
            </a:r>
            <a:endParaRPr/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8066" y="2422183"/>
            <a:ext cx="3537519" cy="38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4"/>
          <p:cNvSpPr txBox="1"/>
          <p:nvPr/>
        </p:nvSpPr>
        <p:spPr>
          <a:xfrm>
            <a:off x="8238475" y="1825625"/>
            <a:ext cx="35159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%%sql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4603" y="2422183"/>
            <a:ext cx="2834942" cy="271111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4"/>
          <p:cNvSpPr txBox="1"/>
          <p:nvPr/>
        </p:nvSpPr>
        <p:spPr>
          <a:xfrm>
            <a:off x="8433579" y="5444197"/>
            <a:ext cx="31908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SQL statements can be executed</a:t>
            </a:r>
            <a:endParaRPr/>
          </a:p>
        </p:txBody>
      </p:sp>
      <p:pic>
        <p:nvPicPr>
          <p:cNvPr id="298" name="Google Shape;298;p14" descr="Gray response icon - Free gray forum icons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Assignment SQL Results to a variable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44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Ordinary Assignments</a:t>
            </a:r>
            <a:endParaRPr/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67" y="2390775"/>
            <a:ext cx="4359487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5"/>
          <p:cNvSpPr txBox="1"/>
          <p:nvPr/>
        </p:nvSpPr>
        <p:spPr>
          <a:xfrm>
            <a:off x="5991665" y="1825625"/>
            <a:ext cx="48344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&lt;&lt; operator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&lt;&lt; operator captures query results in a local variable.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used in multiple-line %%sql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9335" y="2852322"/>
            <a:ext cx="3678707" cy="345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 descr="Gray response icon - Free gray forum icons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Bind Variable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“named”  :x style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Reference Link to Oracle Documents: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https://docs.oracle.com/database/121/TGSQL/tgsql_cursor.htm#TGSQL849</a:t>
            </a:r>
            <a:r>
              <a:rPr lang="en-US" sz="2000"/>
              <a:t> </a:t>
            </a:r>
            <a:endParaRPr sz="2000"/>
          </a:p>
        </p:txBody>
      </p:sp>
      <p:sp>
        <p:nvSpPr>
          <p:cNvPr id="315" name="Google Shape;315;p16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8200" y="1325586"/>
            <a:ext cx="4974654" cy="420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 descr="Gray response icon - Free gray forum icons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7"/>
          <p:cNvGrpSpPr/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</p:grpSpPr>
        <p:sp>
          <p:nvSpPr>
            <p:cNvPr id="325" name="Google Shape;325;p17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 rot="10800000">
              <a:off x="6081624" y="1998844"/>
              <a:ext cx="5372968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7"/>
          <p:cNvSpPr/>
          <p:nvPr/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Mono Medium"/>
              <a:buNone/>
            </a:pPr>
            <a:r>
              <a:rPr lang="en-US" sz="3200"/>
              <a:t>Graphing with matplotlib</a:t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1"/>
          </p:nvPr>
        </p:nvSpPr>
        <p:spPr>
          <a:xfrm>
            <a:off x="1100736" y="2508105"/>
            <a:ext cx="4709345" cy="363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you can use a result set’s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.plot()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.pie()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.bar( ) methods  for quick plotting</a:t>
            </a:r>
            <a:endParaRPr/>
          </a:p>
        </p:txBody>
      </p:sp>
      <p:pic>
        <p:nvPicPr>
          <p:cNvPr id="331" name="Google Shape;331;p17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595" b="-2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 descr="Gray response icon - Free gray forum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8"/>
          <p:cNvSpPr txBox="1"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Dumping</a:t>
            </a:r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body" idx="1"/>
          </p:nvPr>
        </p:nvSpPr>
        <p:spPr>
          <a:xfrm>
            <a:off x="1008184" y="1459907"/>
            <a:ext cx="10175630" cy="76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result set can be downloaded with comma-separated text</a:t>
            </a:r>
            <a:endParaRPr/>
          </a:p>
          <a:p>
            <a:pPr marL="6858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by using the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.csv(filename=none)</a:t>
            </a:r>
            <a:r>
              <a:rPr lang="en-US" sz="2000"/>
              <a:t> method</a:t>
            </a:r>
            <a:endParaRPr/>
          </a:p>
        </p:txBody>
      </p:sp>
      <p:pic>
        <p:nvPicPr>
          <p:cNvPr id="340" name="Google Shape;34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8609" y="2890009"/>
            <a:ext cx="5688685" cy="29296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4881489" y="5859191"/>
            <a:ext cx="225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Created the file “result.csv”</a:t>
            </a:r>
            <a:endParaRPr/>
          </a:p>
        </p:txBody>
      </p:sp>
      <p:pic>
        <p:nvPicPr>
          <p:cNvPr id="342" name="Google Shape;342;p18" descr="Gray response icon - Free gray forum icons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95503" y="6075582"/>
            <a:ext cx="621875" cy="6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DB-API 2.0 Interface for sqlite</a:t>
            </a:r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The official way to connect sqlite3 without ipython-sql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DB-API 2.0 interface for SQLite databases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Start by creating a Connection object</a:t>
            </a:r>
            <a:endParaRPr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Create a cursor</a:t>
            </a:r>
            <a:endParaRPr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Cursor Execute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1644989" y="2896428"/>
            <a:ext cx="6096000" cy="46166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AD66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73D0FF"/>
                </a:solidFill>
                <a:latin typeface="Arial"/>
                <a:ea typeface="Arial"/>
                <a:cs typeface="Arial"/>
                <a:sym typeface="Arial"/>
              </a:rPr>
              <a:t>sqlite3</a:t>
            </a:r>
            <a:endParaRPr sz="1200">
              <a:solidFill>
                <a:srgbClr val="CCCA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1200">
                <a:solidFill>
                  <a:srgbClr val="F29E7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73D0FF"/>
                </a:solidFill>
                <a:latin typeface="Arial"/>
                <a:ea typeface="Arial"/>
                <a:cs typeface="Arial"/>
                <a:sym typeface="Arial"/>
              </a:rPr>
              <a:t>sqlite3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200">
                <a:solidFill>
                  <a:srgbClr val="FFD173"/>
                </a:solidFill>
                <a:latin typeface="Arial"/>
                <a:ea typeface="Arial"/>
                <a:cs typeface="Arial"/>
                <a:sym typeface="Arial"/>
              </a:rPr>
              <a:t>connect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D5FF80"/>
                </a:solidFill>
                <a:latin typeface="Arial"/>
                <a:ea typeface="Arial"/>
                <a:cs typeface="Arial"/>
                <a:sym typeface="Arial"/>
              </a:rPr>
              <a:t>'sample.db'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>
              <a:solidFill>
                <a:srgbClr val="CCCA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1644989" y="4178227"/>
            <a:ext cx="2117887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csr </a:t>
            </a:r>
            <a:r>
              <a:rPr lang="en-US" sz="1400">
                <a:solidFill>
                  <a:srgbClr val="F29E7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 con.</a:t>
            </a:r>
            <a:r>
              <a:rPr lang="en-US" sz="1400">
                <a:solidFill>
                  <a:srgbClr val="FFD173"/>
                </a:solidFill>
                <a:latin typeface="Arial"/>
                <a:ea typeface="Arial"/>
                <a:cs typeface="Arial"/>
                <a:sym typeface="Arial"/>
              </a:rPr>
              <a:t>cursor</a:t>
            </a:r>
            <a:r>
              <a:rPr lang="en-US" sz="14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400" b="0">
              <a:solidFill>
                <a:srgbClr val="CCCA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1644989" y="5437206"/>
            <a:ext cx="6096000" cy="46166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sql_stmt </a:t>
            </a:r>
            <a:r>
              <a:rPr lang="en-US" sz="1200">
                <a:solidFill>
                  <a:srgbClr val="F29E7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D5FF80"/>
                </a:solidFill>
                <a:latin typeface="Arial"/>
                <a:ea typeface="Arial"/>
                <a:cs typeface="Arial"/>
                <a:sym typeface="Arial"/>
              </a:rPr>
              <a:t>'select * from student'</a:t>
            </a:r>
            <a:endParaRPr sz="1200">
              <a:solidFill>
                <a:srgbClr val="CCCA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csr.</a:t>
            </a:r>
            <a:r>
              <a:rPr lang="en-US" sz="1200">
                <a:solidFill>
                  <a:srgbClr val="FFD173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r>
              <a:rPr lang="en-US" sz="1200">
                <a:solidFill>
                  <a:srgbClr val="CCCAC2"/>
                </a:solidFill>
                <a:latin typeface="Arial"/>
                <a:ea typeface="Arial"/>
                <a:cs typeface="Arial"/>
                <a:sym typeface="Arial"/>
              </a:rPr>
              <a:t>(sql_stmt)</a:t>
            </a:r>
            <a:endParaRPr sz="1200" b="0">
              <a:solidFill>
                <a:srgbClr val="CCCA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1342292" y="2368191"/>
            <a:ext cx="10016197" cy="1413804"/>
          </a:xfrm>
          <a:custGeom>
            <a:avLst/>
            <a:gdLst/>
            <a:ahLst/>
            <a:cxnLst/>
            <a:rect l="l" t="t" r="r" b="b"/>
            <a:pathLst>
              <a:path w="10016197" h="1413804" extrusionOk="0">
                <a:moveTo>
                  <a:pt x="0" y="1413804"/>
                </a:moveTo>
                <a:lnTo>
                  <a:pt x="3052690" y="1413804"/>
                </a:lnTo>
                <a:lnTo>
                  <a:pt x="4790050" y="0"/>
                </a:lnTo>
                <a:lnTo>
                  <a:pt x="10016197" y="0"/>
                </a:lnTo>
                <a:lnTo>
                  <a:pt x="10016197" y="0"/>
                </a:lnTo>
              </a:path>
            </a:pathLst>
          </a:custGeom>
          <a:noFill/>
          <a:ln w="117475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120" y="3260219"/>
            <a:ext cx="1720516" cy="9677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7" name="Google Shape;97;p2"/>
          <p:cNvSpPr txBox="1"/>
          <p:nvPr/>
        </p:nvSpPr>
        <p:spPr>
          <a:xfrm>
            <a:off x="199120" y="2814205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Introduction</a:t>
            </a:r>
            <a:endParaRPr/>
          </a:p>
        </p:txBody>
      </p:sp>
      <p:pic>
        <p:nvPicPr>
          <p:cNvPr id="98" name="Google Shape;98;p2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2550" y="3260219"/>
            <a:ext cx="1720516" cy="96779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2"/>
          <p:cNvSpPr txBox="1"/>
          <p:nvPr/>
        </p:nvSpPr>
        <p:spPr>
          <a:xfrm>
            <a:off x="2555368" y="2817477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IDEs</a:t>
            </a:r>
            <a:endParaRPr/>
          </a:p>
        </p:txBody>
      </p:sp>
      <p:pic>
        <p:nvPicPr>
          <p:cNvPr id="100" name="Google Shape;100;p2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2016" y="2542808"/>
            <a:ext cx="1892568" cy="1064569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Google Shape;101;p2"/>
          <p:cNvSpPr txBox="1"/>
          <p:nvPr/>
        </p:nvSpPr>
        <p:spPr>
          <a:xfrm>
            <a:off x="4410926" y="2173476"/>
            <a:ext cx="1149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SQLite3</a:t>
            </a:r>
            <a:endParaRPr/>
          </a:p>
        </p:txBody>
      </p:sp>
      <p:pic>
        <p:nvPicPr>
          <p:cNvPr id="102" name="Google Shape;102;p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7498" y="1786939"/>
            <a:ext cx="1720516" cy="96779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2"/>
          <p:cNvSpPr txBox="1"/>
          <p:nvPr/>
        </p:nvSpPr>
        <p:spPr>
          <a:xfrm>
            <a:off x="6406086" y="1417607"/>
            <a:ext cx="1701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Ipython-sql</a:t>
            </a:r>
            <a:endParaRPr/>
          </a:p>
        </p:txBody>
      </p:sp>
      <p:pic>
        <p:nvPicPr>
          <p:cNvPr id="104" name="Google Shape;104;p2">
            <a:hlinkClick r:id="rId11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02960" y="1786939"/>
            <a:ext cx="1720516" cy="96779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2">
            <a:hlinkClick r:id="rId13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28422" y="1706867"/>
            <a:ext cx="1720516" cy="96779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2"/>
          <p:cNvSpPr txBox="1"/>
          <p:nvPr/>
        </p:nvSpPr>
        <p:spPr>
          <a:xfrm>
            <a:off x="8617630" y="1334681"/>
            <a:ext cx="10118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Pandas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0515068" y="1293427"/>
            <a:ext cx="1149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DB-API 2.0 Interface for sqlite</a:t>
            </a:r>
            <a:endParaRPr/>
          </a:p>
        </p:txBody>
      </p:sp>
      <p:sp>
        <p:nvSpPr>
          <p:cNvPr id="357" name="Google Shape;35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4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Cursor Execute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fetchone(), fectchall()</a:t>
            </a: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4"/>
            </a:pPr>
            <a:r>
              <a:rPr lang="en-US"/>
              <a:t>cursor.close()</a:t>
            </a:r>
            <a:endParaRPr/>
          </a:p>
        </p:txBody>
      </p:sp>
      <p:pic>
        <p:nvPicPr>
          <p:cNvPr id="358" name="Google Shape;3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5577" y="2619668"/>
            <a:ext cx="3890714" cy="1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5577" y="4136231"/>
            <a:ext cx="6071989" cy="143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5451" y="3878779"/>
            <a:ext cx="2840977" cy="169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0;p22" descr="Gray undo 5 icon - Free gray undo icons">
            <a:hlinkClick r:id="rId6" action="ppaction://hlinksldjump"/>
            <a:extLst>
              <a:ext uri="{FF2B5EF4-FFF2-40B4-BE49-F238E27FC236}">
                <a16:creationId xmlns:a16="http://schemas.microsoft.com/office/drawing/2014/main" id="{C0020A25-9FC5-4C4A-A140-5652FD10777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Mono Medium"/>
              <a:buNone/>
            </a:pPr>
            <a:r>
              <a:rPr lang="en-US" sz="3700"/>
              <a:t>SQL Results to DataFrame</a:t>
            </a:r>
            <a:endParaRPr/>
          </a:p>
        </p:txBody>
      </p:sp>
      <p:grpSp>
        <p:nvGrpSpPr>
          <p:cNvPr id="368" name="Google Shape;368;p21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69" name="Google Shape;369;p21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21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the DataFrame from Pandas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SQL results will be saved to DataFrame</a:t>
            </a:r>
            <a:endParaRPr/>
          </a:p>
        </p:txBody>
      </p:sp>
      <p:sp>
        <p:nvSpPr>
          <p:cNvPr id="373" name="Google Shape;373;p21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1"/>
          <p:cNvPicPr preferRelativeResize="0"/>
          <p:nvPr/>
        </p:nvPicPr>
        <p:blipFill rotWithShape="1">
          <a:blip r:embed="rId3">
            <a:alphaModFix/>
          </a:blip>
          <a:srcRect r="199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2C2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ono Medium"/>
              <a:buNone/>
            </a:pPr>
            <a:r>
              <a:rPr lang="en-US" sz="2600"/>
              <a:t>Overview of DataFrame</a:t>
            </a:r>
            <a:endParaRPr/>
          </a:p>
        </p:txBody>
      </p:sp>
      <p:pic>
        <p:nvPicPr>
          <p:cNvPr id="384" name="Google Shape;384;p22"/>
          <p:cNvPicPr preferRelativeResize="0"/>
          <p:nvPr/>
        </p:nvPicPr>
        <p:blipFill rotWithShape="1">
          <a:blip r:embed="rId3">
            <a:alphaModFix/>
          </a:blip>
          <a:srcRect t="5015" r="-3" b="-3"/>
          <a:stretch/>
        </p:blipFill>
        <p:spPr>
          <a:xfrm>
            <a:off x="4172189" y="0"/>
            <a:ext cx="3931900" cy="400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2"/>
          <p:cNvPicPr preferRelativeResize="0"/>
          <p:nvPr/>
        </p:nvPicPr>
        <p:blipFill rotWithShape="1">
          <a:blip r:embed="rId4">
            <a:alphaModFix/>
          </a:blip>
          <a:srcRect l="2776" r="13779" b="3"/>
          <a:stretch/>
        </p:blipFill>
        <p:spPr>
          <a:xfrm>
            <a:off x="8260082" y="0"/>
            <a:ext cx="3931920" cy="400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2"/>
          <p:cNvPicPr preferRelativeResize="0"/>
          <p:nvPr/>
        </p:nvPicPr>
        <p:blipFill rotWithShape="1">
          <a:blip r:embed="rId5">
            <a:alphaModFix/>
          </a:blip>
          <a:srcRect r="20727" b="3"/>
          <a:stretch/>
        </p:blipFill>
        <p:spPr>
          <a:xfrm>
            <a:off x="0" y="-13417"/>
            <a:ext cx="3931920" cy="40050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/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/>
          <p:nvPr/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 txBox="1">
            <a:spLocks noGrp="1"/>
          </p:cNvSpPr>
          <p:nvPr>
            <p:ph type="body" idx="1"/>
          </p:nvPr>
        </p:nvSpPr>
        <p:spPr>
          <a:xfrm>
            <a:off x="4380266" y="4435052"/>
            <a:ext cx="7104188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Document link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https://pandas.pydata.org/pandas-docs/stable/</a:t>
            </a:r>
            <a:r>
              <a:rPr lang="en-US" sz="1800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Data Retrieval from DataFrame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3"/>
          <p:cNvSpPr txBox="1"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latin typeface="Calibri"/>
                <a:ea typeface="Calibri"/>
                <a:cs typeface="Calibri"/>
                <a:sym typeface="Calibri"/>
              </a:rPr>
              <a:t>Sorting Data</a:t>
            </a:r>
            <a:endParaRPr/>
          </a:p>
        </p:txBody>
      </p:sp>
      <p:sp>
        <p:nvSpPr>
          <p:cNvPr id="397" name="Google Shape;397;p23"/>
          <p:cNvSpPr/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23"/>
          <p:cNvGrpSpPr/>
          <p:nvPr/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99" name="Google Shape;399;p23"/>
            <p:cNvSpPr/>
            <p:nvPr/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9" name="Google Shape;419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0417" y="387866"/>
            <a:ext cx="5586942" cy="245825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3"/>
          <p:cNvSpPr/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23" descr="A screenshot of a comput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9837" y="3118252"/>
            <a:ext cx="4833024" cy="345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 descr="A screenshot of a compute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8720" y="3118253"/>
            <a:ext cx="5119424" cy="345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90;p22" descr="Gray undo 5 icon - Free gray undo icons">
            <a:hlinkClick r:id="rId6" action="ppaction://hlinksldjump"/>
            <a:extLst>
              <a:ext uri="{FF2B5EF4-FFF2-40B4-BE49-F238E27FC236}">
                <a16:creationId xmlns:a16="http://schemas.microsoft.com/office/drawing/2014/main" id="{9BF4AA52-FE41-DD48-A963-6BB8BE8E78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429" name="Google Shape;429;p24" descr="Gray undo 5 icon - Free gray undo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2353" y="6112895"/>
            <a:ext cx="565341" cy="56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5983" y="1940982"/>
            <a:ext cx="4629150" cy="343269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4"/>
          <p:cNvSpPr/>
          <p:nvPr/>
        </p:nvSpPr>
        <p:spPr>
          <a:xfrm>
            <a:off x="2913591" y="184302"/>
            <a:ext cx="6493934" cy="6493934"/>
          </a:xfrm>
          <a:prstGeom prst="ellipse">
            <a:avLst/>
          </a:prstGeom>
          <a:noFill/>
          <a:ln w="2540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157359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D9A78">
                  <a:alpha val="45882"/>
                </a:srgbClr>
              </a:gs>
              <a:gs pos="100000">
                <a:srgbClr val="1D9A78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1D9A78">
                  <a:alpha val="28627"/>
                </a:srgbClr>
              </a:gs>
              <a:gs pos="2000">
                <a:srgbClr val="1D9A78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D9A78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8E0BA">
                  <a:alpha val="10980"/>
                </a:srgbClr>
              </a:gs>
              <a:gs pos="100000">
                <a:srgbClr val="58E0BA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ono Medium"/>
              <a:buNone/>
            </a:pPr>
            <a:r>
              <a:rPr lang="en-US" sz="3200">
                <a:solidFill>
                  <a:srgbClr val="FFFFFF"/>
                </a:solidFill>
              </a:rPr>
              <a:t>Introduction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810259" y="884749"/>
            <a:ext cx="6555347" cy="31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Goal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Set up the SQLite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Python programming with Ipython-sql in Jupyter Lab to access the database system.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Learn the basic python programming style with SQL statements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Using the SQL Magic Functions</a:t>
            </a:r>
            <a:endParaRPr/>
          </a:p>
        </p:txBody>
      </p:sp>
      <p:pic>
        <p:nvPicPr>
          <p:cNvPr id="121" name="Google Shape;121;p3" descr="Documen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9069" y="42536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8849907" y="5159302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/>
          </a:p>
        </p:txBody>
      </p:sp>
      <p:pic>
        <p:nvPicPr>
          <p:cNvPr id="123" name="Google Shape;123;p3" descr="Databas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7270" y="436620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5721218" y="5280601"/>
            <a:ext cx="7664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pic>
        <p:nvPicPr>
          <p:cNvPr id="125" name="Google Shape;125;p3" descr="Monito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7229" y="3737507"/>
            <a:ext cx="2558564" cy="255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8298363" y="5997855"/>
            <a:ext cx="15338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Program</a:t>
            </a:r>
            <a:endParaRPr/>
          </a:p>
        </p:txBody>
      </p:sp>
      <p:cxnSp>
        <p:nvCxnSpPr>
          <p:cNvPr id="127" name="Google Shape;127;p3"/>
          <p:cNvCxnSpPr>
            <a:stCxn id="123" idx="3"/>
          </p:cNvCxnSpPr>
          <p:nvPr/>
        </p:nvCxnSpPr>
        <p:spPr>
          <a:xfrm>
            <a:off x="6531670" y="4823401"/>
            <a:ext cx="953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8" name="Google Shape;128;p3"/>
          <p:cNvCxnSpPr/>
          <p:nvPr/>
        </p:nvCxnSpPr>
        <p:spPr>
          <a:xfrm rot="10800000">
            <a:off x="6531673" y="4975801"/>
            <a:ext cx="95298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-1" y="1"/>
            <a:ext cx="4444809" cy="3233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166650" y="498764"/>
            <a:ext cx="2956464" cy="246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Mono Medium"/>
              <a:buNone/>
            </a:pPr>
            <a:r>
              <a:rPr lang="en-US" sz="3500"/>
              <a:t>IDEs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4"/>
          <p:cNvGrpSpPr/>
          <p:nvPr/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38" name="Google Shape;138;p4"/>
            <p:cNvSpPr/>
            <p:nvPr/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4871259" y="498764"/>
            <a:ext cx="6877046" cy="246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To use Ipython-sql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Recommend to use Anaconda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https://anaconda.com</a:t>
            </a:r>
            <a:r>
              <a:rPr lang="en-US" sz="1800"/>
              <a:t> </a:t>
            </a:r>
            <a:endParaRPr/>
          </a:p>
        </p:txBody>
      </p:sp>
      <p:sp>
        <p:nvSpPr>
          <p:cNvPr id="159" name="Google Shape;159;p4"/>
          <p:cNvSpPr/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4" descr="Installing on Windows — Anaconda document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9390" y="3865419"/>
            <a:ext cx="3601188" cy="279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 descr="Download Anaconda Navigator 64 bit for Windows 11, 10 PC. Free"/>
          <p:cNvPicPr preferRelativeResize="0"/>
          <p:nvPr/>
        </p:nvPicPr>
        <p:blipFill rotWithShape="1">
          <a:blip r:embed="rId5">
            <a:alphaModFix/>
          </a:blip>
          <a:srcRect r="1831" b="-4"/>
          <a:stretch/>
        </p:blipFill>
        <p:spPr>
          <a:xfrm>
            <a:off x="4581839" y="3865419"/>
            <a:ext cx="3601188" cy="206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 descr="Anaconda | Individual Edition"/>
          <p:cNvPicPr preferRelativeResize="0"/>
          <p:nvPr/>
        </p:nvPicPr>
        <p:blipFill rotWithShape="1">
          <a:blip r:embed="rId6">
            <a:alphaModFix/>
          </a:blip>
          <a:srcRect l="7233" r="1108" b="-1"/>
          <a:stretch/>
        </p:blipFill>
        <p:spPr>
          <a:xfrm>
            <a:off x="844288" y="3865419"/>
            <a:ext cx="3601188" cy="206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/>
              <a:t>SQLite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Embedded SQL Database Engine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Server Process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Unlike most other DBMSs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 a single disk file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Cross-Platform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Freely copy between 32 and 64 bits systems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Or between little-endian and big-endian</a:t>
            </a:r>
            <a:endParaRPr/>
          </a:p>
        </p:txBody>
      </p:sp>
      <p:pic>
        <p:nvPicPr>
          <p:cNvPr id="169" name="Google Shape;169;p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942" y="1256507"/>
            <a:ext cx="3048000" cy="171450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5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2942" y="3616325"/>
            <a:ext cx="3048000" cy="1714500"/>
          </a:xfrm>
          <a:prstGeom prst="rect">
            <a:avLst/>
          </a:prstGeom>
          <a:noFill/>
          <a:ln w="9525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Mono Medium"/>
              <a:buNone/>
            </a:pPr>
            <a:r>
              <a:rPr lang="en-US" sz="4800"/>
              <a:t>SQLite Installation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Download link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https://www.sqlite.org/download.html</a:t>
            </a:r>
            <a:r>
              <a:rPr lang="en-US" sz="1300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Windows Systems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Installation is very simple and straightforward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create new folder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extract the downloaded files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Mac OSX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The latest version of SQLite3 comes within Mac OSX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don't need to do anything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Anaconda Users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If you have installed Anaconda, the SQLite3 comes with it.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don't need to do anything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/anaconda/bin/sqlite3</a:t>
            </a:r>
            <a:endParaRPr/>
          </a:p>
        </p:txBody>
      </p:sp>
      <p:pic>
        <p:nvPicPr>
          <p:cNvPr id="180" name="Google Shape;180;p6" descr="SQLite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532" y="3124901"/>
            <a:ext cx="5150277" cy="243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Mono Medium"/>
              <a:buNone/>
            </a:pPr>
            <a:r>
              <a:rPr lang="en-US" sz="3600"/>
              <a:t>Download Link</a:t>
            </a:r>
            <a:endParaRPr/>
          </a:p>
        </p:txBody>
      </p:sp>
      <p:pic>
        <p:nvPicPr>
          <p:cNvPr id="187" name="Google Shape;187;p7" descr="SQLite documentation - DocToolHub"/>
          <p:cNvPicPr preferRelativeResize="0"/>
          <p:nvPr/>
        </p:nvPicPr>
        <p:blipFill rotWithShape="1">
          <a:blip r:embed="rId3">
            <a:alphaModFix/>
          </a:blip>
          <a:srcRect b="4927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8" name="Google Shape;188;p7"/>
          <p:cNvSpPr txBox="1"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Windows 64 bits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64-bit DLL (x64) for SQLite version 3.38.1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sqlite-dll-win64-x64-3380100.zip</a:t>
            </a:r>
            <a:r>
              <a:rPr lang="en-US" sz="1800"/>
              <a:t> 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Document link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Overview Documents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https://www.sqlite.org/docs.html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 Medium"/>
              <a:buNone/>
            </a:pPr>
            <a:r>
              <a:rPr lang="en-US" sz="4000"/>
              <a:t>SQLite3 Example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body" idx="1"/>
          </p:nvPr>
        </p:nvSpPr>
        <p:spPr>
          <a:xfrm>
            <a:off x="1136397" y="2418408"/>
            <a:ext cx="4959603" cy="352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Basic Command for SQLite3 and Create the Sample Database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506" y="489118"/>
            <a:ext cx="3634894" cy="546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157359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1868240" y="3447989"/>
            <a:ext cx="422776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3 relations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ID, name, Major, GradeLevel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Number, Course Name, Section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Enrollment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ID, Course name, Enrollment #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Mono Medium"/>
              <a:buNone/>
            </a:pPr>
            <a:r>
              <a:rPr lang="en-US" sz="3700"/>
              <a:t>Create the sample database</a:t>
            </a:r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7" name="Google Shape;207;p9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SQL Statements to create the sample database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https://github.com/Kwooley/DBCourse/blob/master/sampledb2.sql</a:t>
            </a:r>
            <a:r>
              <a:rPr lang="en-US" sz="1200"/>
              <a:t> 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Download the SQL statement file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Open “terminal” in Mac or “PowerShell” or “Command Prompt” in Windows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Run sqlite3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Run the following commands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11" name="Google Shape;211;p9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423" y="1434507"/>
            <a:ext cx="4397433" cy="8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9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8791" y="3707894"/>
            <a:ext cx="3404833" cy="25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7447085" y="4151086"/>
            <a:ext cx="3068515" cy="456083"/>
          </a:xfrm>
          <a:prstGeom prst="rect">
            <a:avLst/>
          </a:prstGeom>
          <a:noFill/>
          <a:ln w="28575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9944522" y="4148294"/>
            <a:ext cx="1863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execute ”drop”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no table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6928337" y="6231985"/>
            <a:ext cx="2661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57359"/>
                </a:solidFill>
                <a:latin typeface="Calibri"/>
                <a:ea typeface="Calibri"/>
                <a:cs typeface="Calibri"/>
                <a:sym typeface="Calibri"/>
              </a:rPr>
              <a:t>More commands in SQLite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sqlite&gt; .help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Macintosh PowerPoint</Application>
  <PresentationFormat>Widescreen</PresentationFormat>
  <Paragraphs>164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Courier</vt:lpstr>
      <vt:lpstr>Calibri</vt:lpstr>
      <vt:lpstr>Arial</vt:lpstr>
      <vt:lpstr>Roboto Mono Medium</vt:lpstr>
      <vt:lpstr>Consolas</vt:lpstr>
      <vt:lpstr>Cambria</vt:lpstr>
      <vt:lpstr>Avenir</vt:lpstr>
      <vt:lpstr>Office Theme</vt:lpstr>
      <vt:lpstr>Python with SQL working  with Ipython-SQL  in Jupyter Lab</vt:lpstr>
      <vt:lpstr>PowerPoint Presentation</vt:lpstr>
      <vt:lpstr>Introduction</vt:lpstr>
      <vt:lpstr>IDEs</vt:lpstr>
      <vt:lpstr>SQLite</vt:lpstr>
      <vt:lpstr>SQLite Installation</vt:lpstr>
      <vt:lpstr>Download Link</vt:lpstr>
      <vt:lpstr>SQLite3 Example</vt:lpstr>
      <vt:lpstr>Create the sample database</vt:lpstr>
      <vt:lpstr>ipython-SQL</vt:lpstr>
      <vt:lpstr>Introduction to Ipython-SQL</vt:lpstr>
      <vt:lpstr>How to use the Ipython-sql</vt:lpstr>
      <vt:lpstr>Load Extension and Connect to DB</vt:lpstr>
      <vt:lpstr>Run SQL Statements in ipython-sql </vt:lpstr>
      <vt:lpstr>Assignment SQL Results to a variable</vt:lpstr>
      <vt:lpstr>Bind Variable</vt:lpstr>
      <vt:lpstr>Graphing with matplotlib</vt:lpstr>
      <vt:lpstr>Dumping</vt:lpstr>
      <vt:lpstr>DB-API 2.0 Interface for sqlite</vt:lpstr>
      <vt:lpstr>DB-API 2.0 Interface for sqlite</vt:lpstr>
      <vt:lpstr>SQL Results to DataFrame</vt:lpstr>
      <vt:lpstr>Overview of DataFrame</vt:lpstr>
      <vt:lpstr>Sorting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with SQL working  with Ipython-SQL  in Jupyter Lab</dc:title>
  <dc:creator>Kyuwoong Lee</dc:creator>
  <cp:lastModifiedBy>Kyuwoong Lee</cp:lastModifiedBy>
  <cp:revision>1</cp:revision>
  <dcterms:created xsi:type="dcterms:W3CDTF">2022-03-23T23:05:58Z</dcterms:created>
  <dcterms:modified xsi:type="dcterms:W3CDTF">2022-03-26T05:15:59Z</dcterms:modified>
</cp:coreProperties>
</file>